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5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5877" y="475673"/>
            <a:ext cx="6672244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652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75"/>
              </a:spcBef>
            </a:pPr>
            <a:r>
              <a:rPr dirty="0"/>
              <a:t>Global </a:t>
            </a:r>
            <a:r>
              <a:rPr dirty="0" spc="-15"/>
              <a:t>Environmental </a:t>
            </a:r>
            <a:r>
              <a:rPr dirty="0" spc="-20"/>
              <a:t>Politics</a:t>
            </a:r>
          </a:p>
          <a:p>
            <a:pPr algn="ctr" marL="1905">
              <a:lnSpc>
                <a:spcPct val="100000"/>
              </a:lnSpc>
              <a:spcBef>
                <a:spcPts val="670"/>
              </a:spcBef>
            </a:pP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by </a:t>
            </a:r>
            <a:r>
              <a:rPr dirty="0" sz="2200" spc="-5" i="0">
                <a:solidFill>
                  <a:srgbClr val="396497"/>
                </a:solidFill>
                <a:latin typeface="Calibri"/>
                <a:cs typeface="Calibri"/>
              </a:rPr>
              <a:t>Jean-Frédéric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Morin, Amandine </a:t>
            </a: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Orsini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and </a:t>
            </a:r>
            <a:r>
              <a:rPr dirty="0" sz="2200" spc="-5" i="0">
                <a:solidFill>
                  <a:srgbClr val="396497"/>
                </a:solidFill>
                <a:latin typeface="Calibri"/>
                <a:cs typeface="Calibri"/>
              </a:rPr>
              <a:t>Sikina</a:t>
            </a:r>
            <a:r>
              <a:rPr dirty="0" sz="2200" spc="-50" i="0">
                <a:solidFill>
                  <a:srgbClr val="396497"/>
                </a:solidFill>
                <a:latin typeface="Calibri"/>
                <a:cs typeface="Calibri"/>
              </a:rPr>
              <a:t>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Jinnah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64841" y="1632460"/>
            <a:ext cx="3421659" cy="4454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0501" y="1417319"/>
            <a:ext cx="6160770" cy="3977640"/>
          </a:xfrm>
          <a:prstGeom prst="rect">
            <a:avLst/>
          </a:prstGeom>
        </p:spPr>
        <p:txBody>
          <a:bodyPr wrap="square" lIns="0" tIns="25146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980"/>
              </a:spcBef>
            </a:pPr>
            <a:r>
              <a:rPr dirty="0" sz="3600" spc="-20" i="1">
                <a:solidFill>
                  <a:srgbClr val="231F20"/>
                </a:solidFill>
                <a:latin typeface="Calibri"/>
                <a:cs typeface="Calibri"/>
              </a:rPr>
              <a:t>Part</a:t>
            </a:r>
            <a:r>
              <a:rPr dirty="0" sz="3600" spc="-10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231F20"/>
                </a:solidFill>
                <a:latin typeface="Calibri"/>
                <a:cs typeface="Calibri"/>
              </a:rPr>
              <a:t>03</a:t>
            </a:r>
            <a:endParaRPr sz="3600">
              <a:latin typeface="Calibri"/>
              <a:cs typeface="Calibri"/>
            </a:endParaRPr>
          </a:p>
          <a:p>
            <a:pPr algn="ctr" marL="3175">
              <a:lnSpc>
                <a:spcPct val="100000"/>
              </a:lnSpc>
              <a:spcBef>
                <a:spcPts val="1880"/>
              </a:spcBef>
            </a:pPr>
            <a:r>
              <a:rPr dirty="0" sz="3600" spc="-15">
                <a:solidFill>
                  <a:srgbClr val="4F81BC"/>
                </a:solidFill>
                <a:latin typeface="Calibri"/>
                <a:cs typeface="Calibri"/>
              </a:rPr>
              <a:t>Bargaining over </a:t>
            </a:r>
            <a:r>
              <a:rPr dirty="0" sz="3600">
                <a:solidFill>
                  <a:srgbClr val="4F81BC"/>
                </a:solidFill>
                <a:latin typeface="Calibri"/>
                <a:cs typeface="Calibri"/>
              </a:rPr>
              <a:t>the</a:t>
            </a:r>
            <a:r>
              <a:rPr dirty="0" sz="3600" spc="-5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 spc="-20">
                <a:solidFill>
                  <a:srgbClr val="4F81BC"/>
                </a:solidFill>
                <a:latin typeface="Calibri"/>
                <a:cs typeface="Calibri"/>
              </a:rPr>
              <a:t>environment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Calibri"/>
              <a:cs typeface="Calibri"/>
            </a:endParaRPr>
          </a:p>
          <a:p>
            <a:pPr algn="ctr" marL="1905">
              <a:lnSpc>
                <a:spcPct val="100000"/>
              </a:lnSpc>
              <a:spcBef>
                <a:spcPts val="5"/>
              </a:spcBef>
            </a:pPr>
            <a:r>
              <a:rPr dirty="0" sz="3600" spc="-10" i="1">
                <a:solidFill>
                  <a:srgbClr val="231F20"/>
                </a:solidFill>
                <a:latin typeface="Calibri"/>
                <a:cs typeface="Calibri"/>
              </a:rPr>
              <a:t>Chapter</a:t>
            </a:r>
            <a:r>
              <a:rPr dirty="0" sz="3600" spc="-5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231F20"/>
                </a:solidFill>
                <a:latin typeface="Calibri"/>
                <a:cs typeface="Calibri"/>
              </a:rPr>
              <a:t>05</a:t>
            </a:r>
            <a:endParaRPr sz="3600">
              <a:latin typeface="Calibri"/>
              <a:cs typeface="Calibri"/>
            </a:endParaRPr>
          </a:p>
          <a:p>
            <a:pPr algn="ctr" marL="12700" marR="5080">
              <a:lnSpc>
                <a:spcPct val="100000"/>
              </a:lnSpc>
              <a:spcBef>
                <a:spcPts val="1880"/>
              </a:spcBef>
            </a:pPr>
            <a:r>
              <a:rPr dirty="0" sz="3600" spc="-5">
                <a:solidFill>
                  <a:srgbClr val="4F81BC"/>
                </a:solidFill>
                <a:latin typeface="Calibri"/>
                <a:cs typeface="Calibri"/>
              </a:rPr>
              <a:t>The </a:t>
            </a:r>
            <a:r>
              <a:rPr dirty="0" sz="3600" spc="-20">
                <a:solidFill>
                  <a:srgbClr val="4F81BC"/>
                </a:solidFill>
                <a:latin typeface="Calibri"/>
                <a:cs typeface="Calibri"/>
              </a:rPr>
              <a:t>tragedy </a:t>
            </a:r>
            <a:r>
              <a:rPr dirty="0" sz="3600" spc="-5">
                <a:solidFill>
                  <a:srgbClr val="4F81BC"/>
                </a:solidFill>
                <a:latin typeface="Calibri"/>
                <a:cs typeface="Calibri"/>
              </a:rPr>
              <a:t>of </a:t>
            </a:r>
            <a:r>
              <a:rPr dirty="0" sz="3600">
                <a:solidFill>
                  <a:srgbClr val="4F81BC"/>
                </a:solidFill>
                <a:latin typeface="Calibri"/>
                <a:cs typeface="Calibri"/>
              </a:rPr>
              <a:t>the </a:t>
            </a:r>
            <a:r>
              <a:rPr dirty="0" sz="3600" spc="-10">
                <a:solidFill>
                  <a:srgbClr val="4F81BC"/>
                </a:solidFill>
                <a:latin typeface="Calibri"/>
                <a:cs typeface="Calibri"/>
              </a:rPr>
              <a:t>commons</a:t>
            </a:r>
            <a:r>
              <a:rPr dirty="0" sz="3600" spc="-3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4F81BC"/>
                </a:solidFill>
                <a:latin typeface="Calibri"/>
                <a:cs typeface="Calibri"/>
              </a:rPr>
              <a:t>and  </a:t>
            </a:r>
            <a:r>
              <a:rPr dirty="0" sz="3600" spc="-15">
                <a:solidFill>
                  <a:srgbClr val="4F81BC"/>
                </a:solidFill>
                <a:latin typeface="Calibri"/>
                <a:cs typeface="Calibri"/>
              </a:rPr>
              <a:t>sovereign</a:t>
            </a:r>
            <a:r>
              <a:rPr dirty="0" sz="3600" spc="-5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4F81BC"/>
                </a:solidFill>
                <a:latin typeface="Calibri"/>
                <a:cs typeface="Calibri"/>
              </a:rPr>
              <a:t>rights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8714" y="522376"/>
            <a:ext cx="4106570" cy="5063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9819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5.1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Territorial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claims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dirty="0" sz="1400" spc="2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Antarctica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5148" y="1055116"/>
            <a:ext cx="6653692" cy="3998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2091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5.2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Coastal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state</a:t>
            </a:r>
            <a:r>
              <a:rPr dirty="0" sz="1400" spc="2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zones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2652" y="847828"/>
            <a:ext cx="7338695" cy="4413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6602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5.3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Distribution of biotechnology capacities</a:t>
            </a:r>
            <a:r>
              <a:rPr dirty="0" sz="1400" spc="8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(2010–2015)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189" y="1044194"/>
            <a:ext cx="7235621" cy="4020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7668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5.4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Distribution of biological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diversity</a:t>
            </a:r>
            <a:r>
              <a:rPr dirty="0" sz="1400" spc="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(2018)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5134" y="2617470"/>
            <a:ext cx="4913731" cy="873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0802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5.1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Typology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dirty="0" sz="1400" spc="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goods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7919" y="1724056"/>
            <a:ext cx="7368160" cy="2660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0760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5.2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Four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solutions to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tragedy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dirty="0" sz="1400" spc="8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commons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2836" y="1099741"/>
            <a:ext cx="6698327" cy="3909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5965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5.3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sovereignty</a:t>
            </a:r>
            <a:r>
              <a:rPr dirty="0" sz="1400" spc="5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trade-off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2020-03-08T13:40:30Z</dcterms:created>
  <dcterms:modified xsi:type="dcterms:W3CDTF">2020-03-08T13:40:30Z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2020-03-08T00:00:00Z</vt:filetime>
  </property>
  <property fmtid="{D5CDD505-2E9C-101B-9397-08002B2CF9AE}" pid="3" name="Creator">
    <vt:lpwstr>Adobe InDesign CC 14.0 (Windows)</vt:lpwstr>
  </property>
  <property fmtid="{D5CDD505-2E9C-101B-9397-08002B2CF9AE}" pid="4" name="LastSaved">
    <vt:filetime>2020-03-08T00:00:00Z</vt:filetime>
  </property>
</Properties>
</file>